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SlfLrm4w+hkUpF5c64+hdT4f+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sk-SK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6" name="Google Shape;266;p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67" name="Google Shape;26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9" name="Google Shape;279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80" name="Google Shape;28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2" name="Google Shape;292;p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93" name="Google Shape;29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3" name="Google Shape;313;p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14" name="Google Shape;3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96a0e2b3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d96a0e2b3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6" name="Google Shape;326;gd96a0e2b3e_6_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27" name="Google Shape;327;gd96a0e2b3e_6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96a0e2b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d96a0e2b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2" name="Google Shape;352;gd96a0e2b3e_0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53" name="Google Shape;353;gd96a0e2b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96a0e2b3e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d96a0e2b3e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6" name="Google Shape;366;gd96a0e2b3e_2_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67" name="Google Shape;367;gd96a0e2b3e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96a0e2b3e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d96a0e2b3e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8" name="Google Shape;378;gd96a0e2b3e_2_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79" name="Google Shape;379;gd96a0e2b3e_2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96a0e2b3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d96a0e2b3e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0" name="Google Shape;390;gd96a0e2b3e_2_9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391" name="Google Shape;391;gd96a0e2b3e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</a:t>
            </a:fld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96a0e2b3e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d96a0e2b3e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2" name="Google Shape;402;gd96a0e2b3e_2_7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03" name="Google Shape;403;gd96a0e2b3e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6a0e2b3e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6a0e2b3e_2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6" name="Google Shape;416;gd96a0e2b3e_2_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17" name="Google Shape;417;gd96a0e2b3e_2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96a0e2b3e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d96a0e2b3e_2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8" name="Google Shape;428;gd96a0e2b3e_2_1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29" name="Google Shape;429;gd96a0e2b3e_2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96a0e2b3e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d96a0e2b3e_2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2" name="Google Shape;442;gd96a0e2b3e_2_1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43" name="Google Shape;443;gd96a0e2b3e_2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96a0e2b3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d96a0e2b3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6" name="Google Shape;456;gd96a0e2b3e_2_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57" name="Google Shape;457;gd96a0e2b3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96a0e2b3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d96a0e2b3e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0" name="Google Shape;470;gd96a0e2b3e_0_1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71" name="Google Shape;471;gd96a0e2b3e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96a0e2b3e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d96a0e2b3e_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4" name="Google Shape;484;gd96a0e2b3e_4_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85" name="Google Shape;485;gd96a0e2b3e_4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96a0e2b3e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d96a0e2b3e_4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8" name="Google Shape;498;gd96a0e2b3e_4_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499" name="Google Shape;499;gd96a0e2b3e_4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0" name="Google Shape;520;p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521" name="Google Shape;5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0" name="Google Shape;5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4</a:t>
            </a:fld>
            <a:endParaRPr/>
          </a:p>
        </p:txBody>
      </p:sp>
      <p:sp>
        <p:nvSpPr>
          <p:cNvPr id="149" name="Google Shape;149;p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160" name="Google Shape;1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03" name="Google Shape;20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33" name="Google Shape;23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2" name="Google Shape;242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243" name="Google Shape;2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sk-SK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lavička sekcie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zvislý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vislý nadpis a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a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vodná snímka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anie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n nadpis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ah s popisom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s popiso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pit.sk/wp-content/uploads/2019/07/alza-mimozemstan.jpg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heureka.s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sk/app/etsy-custom-creative-goods/id477128284" TargetMode="External"/><Relationship Id="rId5" Type="http://schemas.openxmlformats.org/officeDocument/2006/relationships/hyperlink" Target="https://www.sashe.sk/" TargetMode="External"/><Relationship Id="rId4" Type="http://schemas.openxmlformats.org/officeDocument/2006/relationships/hyperlink" Target="http://storia.nocleginaplus.net/online-store-ic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title"/>
          </p:nvPr>
        </p:nvSpPr>
        <p:spPr>
          <a:xfrm>
            <a:off x="1" y="2673576"/>
            <a:ext cx="12191999" cy="72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Calibri"/>
              <a:buNone/>
            </a:pPr>
            <a:r>
              <a:rPr lang="sk-SK" sz="4000" b="1">
                <a:solidFill>
                  <a:srgbClr val="595959"/>
                </a:solidFill>
              </a:rPr>
              <a:t>WEBOVÁ APLIKÁCIA NA OBJEDNÁVANIE TOVARU</a:t>
            </a:r>
            <a:endParaRPr sz="4000" b="1">
              <a:solidFill>
                <a:srgbClr val="595959"/>
              </a:solidFill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body" idx="1"/>
          </p:nvPr>
        </p:nvSpPr>
        <p:spPr>
          <a:xfrm>
            <a:off x="1523999" y="3452138"/>
            <a:ext cx="9144000" cy="8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49494"/>
              </a:buClr>
              <a:buSzPts val="2000"/>
              <a:buNone/>
            </a:pPr>
            <a:r>
              <a:rPr lang="sk-SK" sz="2000">
                <a:solidFill>
                  <a:srgbClr val="949494"/>
                </a:solidFill>
              </a:rPr>
              <a:t>Tímový projekt</a:t>
            </a:r>
            <a:br>
              <a:rPr lang="sk-SK" sz="2000">
                <a:solidFill>
                  <a:srgbClr val="949494"/>
                </a:solidFill>
              </a:rPr>
            </a:br>
            <a:r>
              <a:rPr lang="sk-SK" sz="2000">
                <a:solidFill>
                  <a:srgbClr val="949494"/>
                </a:solidFill>
              </a:rPr>
              <a:t>2020/2021</a:t>
            </a:r>
            <a:endParaRPr sz="2000">
              <a:solidFill>
                <a:srgbClr val="949494"/>
              </a:solidFill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0" y="1"/>
            <a:ext cx="5920619" cy="2130951"/>
          </a:xfrm>
          <a:custGeom>
            <a:avLst/>
            <a:gdLst/>
            <a:ahLst/>
            <a:cxnLst/>
            <a:rect l="l" t="t" r="r" b="b"/>
            <a:pathLst>
              <a:path w="5920619" h="2130951" extrusionOk="0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097839" y="0"/>
            <a:ext cx="7094160" cy="2130952"/>
          </a:xfrm>
          <a:custGeom>
            <a:avLst/>
            <a:gdLst/>
            <a:ahLst/>
            <a:cxnLst/>
            <a:rect l="l" t="t" r="r" b="b"/>
            <a:pathLst>
              <a:path w="7094160" h="2130952" extrusionOk="0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 flipH="1">
            <a:off x="6149721" y="4682920"/>
            <a:ext cx="4522796" cy="2175080"/>
          </a:xfrm>
          <a:custGeom>
            <a:avLst/>
            <a:gdLst/>
            <a:ahLst/>
            <a:cxnLst/>
            <a:rect l="l" t="t" r="r" b="b"/>
            <a:pathLst>
              <a:path w="4522796" h="2175080" extrusionOk="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6266810" y="4682920"/>
            <a:ext cx="5925190" cy="2175080"/>
          </a:xfrm>
          <a:custGeom>
            <a:avLst/>
            <a:gdLst/>
            <a:ahLst/>
            <a:cxnLst/>
            <a:rect l="l" t="t" r="r" b="b"/>
            <a:pathLst>
              <a:path w="5925190" h="2175080" extrusionOk="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0" y="4682920"/>
            <a:ext cx="7114535" cy="2175080"/>
          </a:xfrm>
          <a:custGeom>
            <a:avLst/>
            <a:gdLst/>
            <a:ahLst/>
            <a:cxnLst/>
            <a:rect l="l" t="t" r="r" b="b"/>
            <a:pathLst>
              <a:path w="7114535" h="2175080" extrusionOk="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l="6105" t="11222" r="16328" b="11068"/>
          <a:stretch/>
        </p:blipFill>
        <p:spPr>
          <a:xfrm>
            <a:off x="145459" y="108826"/>
            <a:ext cx="3411808" cy="197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6652592" y="6356349"/>
            <a:ext cx="53406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sk-SK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Vedúci práce: Ing. Juraj Mažári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sk-SK"/>
              <a:t>1</a:t>
            </a:fld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6652592" y="4974557"/>
            <a:ext cx="5340627" cy="109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Tím: </a:t>
            </a:r>
            <a:b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Simona Lopatniková, Petra Kirschová, </a:t>
            </a:r>
            <a:b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Nicolas Macák, Veronika Szabóová, </a:t>
            </a:r>
            <a:b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k-SK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Roman Kočiš, Martin Kustra</a:t>
            </a:r>
            <a:endParaRPr sz="2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0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4871911" cy="122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sk-SK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Petriflow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0249902" y="7571"/>
            <a:ext cx="1941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ANALÝZA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324677" y="2313720"/>
            <a:ext cx="4114800" cy="397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2500"/>
              <a:buFont typeface="Noto Sans Symbols"/>
              <a:buChar char="❖"/>
            </a:pPr>
            <a:r>
              <a:rPr lang="sk-SK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Procesne riadený systém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500"/>
              <a:buFont typeface="Noto Sans Symbols"/>
              <a:buChar char="❖"/>
            </a:pPr>
            <a:r>
              <a:rPr lang="sk-SK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Založený na Petriho sieťach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500"/>
              <a:buFont typeface="Noto Sans Symbols"/>
              <a:buChar char="❖"/>
            </a:pPr>
            <a:r>
              <a:rPr lang="sk-SK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Miesta, hrany, prechody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500"/>
              <a:buFont typeface="Noto Sans Symbols"/>
              <a:buChar char="❖"/>
            </a:pPr>
            <a:r>
              <a:rPr lang="sk-SK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Dáta, akcie, udalosti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0" descr="Box and whisk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3154" y="2194451"/>
            <a:ext cx="7473438" cy="294798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 txBox="1"/>
          <p:nvPr/>
        </p:nvSpPr>
        <p:spPr>
          <a:xfrm>
            <a:off x="7382404" y="5193586"/>
            <a:ext cx="2079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Petriflow modeler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6227732" cy="122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sk-SK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Aplikačný engine</a:t>
            </a:r>
            <a:endParaRPr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10249902" y="7571"/>
            <a:ext cx="1941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ANALÝZA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47621" y="1975790"/>
            <a:ext cx="3864744" cy="397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Import procesov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Case, Task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1630825"/>
            <a:ext cx="7693461" cy="3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"/>
          <p:cNvSpPr txBox="1"/>
          <p:nvPr/>
        </p:nvSpPr>
        <p:spPr>
          <a:xfrm>
            <a:off x="7312830" y="5646260"/>
            <a:ext cx="2079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Aplikačný engine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2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4871911" cy="122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sk-SK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Vue.js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10249902" y="7571"/>
            <a:ext cx="1941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ANALÝZA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204185" y="1967947"/>
            <a:ext cx="7448946" cy="39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Populárny framework na tvorbu frontendu webových aplikácií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Intuitívny, založený na jazyku JavaScr</a:t>
            </a:r>
            <a:r>
              <a:rPr lang="sk-SK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Rozšírenie HTML o prvky programovacích jazykov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Noto Sans Symbols"/>
              <a:buChar char="❖"/>
            </a:pPr>
            <a:r>
              <a:rPr lang="sk-SK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Reaktívnosť, dynamickosť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29676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296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2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6937" y="2334167"/>
            <a:ext cx="3422327" cy="291052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 txBox="1"/>
          <p:nvPr/>
        </p:nvSpPr>
        <p:spPr>
          <a:xfrm>
            <a:off x="9718100" y="5062133"/>
            <a:ext cx="6683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[6]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5. OPIS RIEŠENIA</a:t>
            </a:r>
            <a:endParaRPr sz="5400" b="1">
              <a:solidFill>
                <a:srgbClr val="029676"/>
              </a:solidFill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4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</a:t>
            </a:r>
            <a:r>
              <a:rPr lang="sk-SK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ríklad procesu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9650247" y="7575"/>
            <a:ext cx="25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 Backend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320" name="Google Shape;32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643" y="2074691"/>
            <a:ext cx="5296639" cy="342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230040"/>
            <a:ext cx="5816322" cy="311878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4"/>
          <p:cNvSpPr txBox="1"/>
          <p:nvPr/>
        </p:nvSpPr>
        <p:spPr>
          <a:xfrm>
            <a:off x="5136161" y="5642809"/>
            <a:ext cx="20796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Proces adresa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d96a0e2b3e_6_7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d96a0e2b3e_6_7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Komunikácia s Petriflow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d96a0e2b3e_6_7"/>
          <p:cNvSpPr/>
          <p:nvPr/>
        </p:nvSpPr>
        <p:spPr>
          <a:xfrm>
            <a:off x="9650247" y="7575"/>
            <a:ext cx="254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 Backend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d96a0e2b3e_6_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333" name="Google Shape;333;gd96a0e2b3e_6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0" y="1286752"/>
            <a:ext cx="4473419" cy="543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d96a0e2b3e_6_7"/>
          <p:cNvSpPr txBox="1"/>
          <p:nvPr/>
        </p:nvSpPr>
        <p:spPr>
          <a:xfrm>
            <a:off x="5254775" y="2399297"/>
            <a:ext cx="6528000" cy="29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sk-SK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Použitie HTTP volaní</a:t>
            </a:r>
            <a:endParaRPr sz="129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0828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480"/>
              <a:buFont typeface="Noto Sans Symbols"/>
              <a:buChar char="❖"/>
            </a:pPr>
            <a:r>
              <a:rPr lang="sk-SK" sz="2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GET</a:t>
            </a:r>
            <a:r>
              <a:rPr lang="sk-SK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Prihlásenie, čítanie a menežovanie Tasku</a:t>
            </a:r>
            <a:endParaRPr sz="24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0828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480"/>
              <a:buFont typeface="Noto Sans Symbols"/>
              <a:buChar char="❖"/>
            </a:pPr>
            <a:r>
              <a:rPr lang="sk-SK" sz="2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k-SK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POST: Vytváranie a vyhľadávanie entít, posielanie dát to Taskov</a:t>
            </a:r>
            <a:endParaRPr sz="24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0828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029676"/>
              </a:buClr>
              <a:buSzPts val="2480"/>
              <a:buFont typeface="Noto Sans Symbols"/>
              <a:buChar char="❖"/>
            </a:pPr>
            <a:r>
              <a:rPr lang="sk-SK" sz="2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k-SK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DELETE: Mazanie Caseov</a:t>
            </a:r>
            <a:endParaRPr sz="2480" b="1" i="0" u="none" strike="noStrike" cap="none">
              <a:solidFill>
                <a:srgbClr val="0296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d96a0e2b3e_0_0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d96a0e2b3e_0_0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Prihlásenie a registrácia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d96a0e2b3e_0_0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d96a0e2b3e_0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359" name="Google Shape;359;gd96a0e2b3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225" y="1284925"/>
            <a:ext cx="5925951" cy="470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d96a0e2b3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75" y="1370750"/>
            <a:ext cx="3351075" cy="43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d96a0e2b3e_0_0"/>
          <p:cNvSpPr txBox="1"/>
          <p:nvPr/>
        </p:nvSpPr>
        <p:spPr>
          <a:xfrm>
            <a:off x="884075" y="5948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Prihlasovací formulár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gd96a0e2b3e_0_0"/>
          <p:cNvSpPr txBox="1"/>
          <p:nvPr/>
        </p:nvSpPr>
        <p:spPr>
          <a:xfrm>
            <a:off x="7697050" y="5948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Registračné formuláre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d96a0e2b3e_2_13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d96a0e2b3e_2_13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Administrátor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371" name="Google Shape;371;gd96a0e2b3e_2_13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d96a0e2b3e_2_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373" name="Google Shape;373;gd96a0e2b3e_2_13"/>
          <p:cNvSpPr txBox="1"/>
          <p:nvPr/>
        </p:nvSpPr>
        <p:spPr>
          <a:xfrm>
            <a:off x="5235461" y="5991259"/>
            <a:ext cx="207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Žiadosti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d96a0e2b3e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475" y="1376350"/>
            <a:ext cx="6424455" cy="46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d96a0e2b3e_2_63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d96a0e2b3e_2_63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Kuriér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383" name="Google Shape;383;gd96a0e2b3e_2_63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d96a0e2b3e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385" name="Google Shape;385;gd96a0e2b3e_2_63"/>
          <p:cNvSpPr txBox="1"/>
          <p:nvPr/>
        </p:nvSpPr>
        <p:spPr>
          <a:xfrm>
            <a:off x="5159661" y="5977921"/>
            <a:ext cx="207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Nastavenia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d96a0e2b3e_2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500" y="1330939"/>
            <a:ext cx="6511001" cy="46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d96a0e2b3e_2_95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d96a0e2b3e_2_95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Kuriér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395" name="Google Shape;395;gd96a0e2b3e_2_95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d96a0e2b3e_2_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397" name="Google Shape;397;gd96a0e2b3e_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900" y="1381700"/>
            <a:ext cx="8319658" cy="46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d96a0e2b3e_2_95"/>
          <p:cNvSpPr txBox="1"/>
          <p:nvPr/>
        </p:nvSpPr>
        <p:spPr>
          <a:xfrm>
            <a:off x="5056211" y="6014709"/>
            <a:ext cx="207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Objednávky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title"/>
          </p:nvPr>
        </p:nvSpPr>
        <p:spPr>
          <a:xfrm>
            <a:off x="2555631" y="1534704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1. PREDSTAVENIE TÍMU</a:t>
            </a:r>
            <a:endParaRPr sz="5400" b="1">
              <a:solidFill>
                <a:srgbClr val="029676"/>
              </a:solidFill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6a0e2b3e_2_73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d96a0e2b3e_2_73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Firma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407" name="Google Shape;407;gd96a0e2b3e_2_73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d96a0e2b3e_2_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409" name="Google Shape;409;gd96a0e2b3e_2_73"/>
          <p:cNvSpPr txBox="1"/>
          <p:nvPr/>
        </p:nvSpPr>
        <p:spPr>
          <a:xfrm>
            <a:off x="2240536" y="5173259"/>
            <a:ext cx="207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Editácia produktov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d96a0e2b3e_2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280" y="2459681"/>
            <a:ext cx="6553543" cy="389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d96a0e2b3e_2_73"/>
          <p:cNvSpPr txBox="1"/>
          <p:nvPr/>
        </p:nvSpPr>
        <p:spPr>
          <a:xfrm>
            <a:off x="7315044" y="1933047"/>
            <a:ext cx="318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Nahrávanie produktov z csv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d96a0e2b3e_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26" y="1442699"/>
            <a:ext cx="5526101" cy="36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d96a0e2b3e_2_83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6a0e2b3e_2_83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Firma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421" name="Google Shape;421;gd96a0e2b3e_2_83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d96a0e2b3e_2_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423" name="Google Shape;423;gd96a0e2b3e_2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750" y="1347625"/>
            <a:ext cx="9008851" cy="4556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d96a0e2b3e_2_83"/>
          <p:cNvSpPr txBox="1"/>
          <p:nvPr/>
        </p:nvSpPr>
        <p:spPr>
          <a:xfrm>
            <a:off x="4489038" y="5947750"/>
            <a:ext cx="32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Pridávanie a editácia pobočiek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d96a0e2b3e_2_117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d96a0e2b3e_2_117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Verejný profil - Firma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433" name="Google Shape;433;gd96a0e2b3e_2_117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d96a0e2b3e_2_1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435" name="Google Shape;435;gd96a0e2b3e_2_117"/>
          <p:cNvSpPr txBox="1"/>
          <p:nvPr/>
        </p:nvSpPr>
        <p:spPr>
          <a:xfrm>
            <a:off x="1481263" y="2400500"/>
            <a:ext cx="32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Ponuka produktov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d96a0e2b3e_2_117"/>
          <p:cNvSpPr txBox="1"/>
          <p:nvPr/>
        </p:nvSpPr>
        <p:spPr>
          <a:xfrm>
            <a:off x="7811788" y="4884525"/>
            <a:ext cx="32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Informácie o firme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d96a0e2b3e_2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922" y="1280550"/>
            <a:ext cx="6472352" cy="3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d96a0e2b3e_2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50" y="2810391"/>
            <a:ext cx="5832751" cy="354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d96a0e2b3e_2_188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d96a0e2b3e_2_188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Profil - Klient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447" name="Google Shape;447;gd96a0e2b3e_2_188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d96a0e2b3e_2_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449" name="Google Shape;449;gd96a0e2b3e_2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3125"/>
            <a:ext cx="6329487" cy="39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6a0e2b3e_2_188"/>
          <p:cNvSpPr txBox="1"/>
          <p:nvPr/>
        </p:nvSpPr>
        <p:spPr>
          <a:xfrm>
            <a:off x="2047538" y="5811075"/>
            <a:ext cx="32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História objednávok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d96a0e2b3e_2_188"/>
          <p:cNvSpPr txBox="1"/>
          <p:nvPr/>
        </p:nvSpPr>
        <p:spPr>
          <a:xfrm>
            <a:off x="7717250" y="5812950"/>
            <a:ext cx="32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Obľúbené produkty a firmy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d96a0e2b3e_2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575" y="1951375"/>
            <a:ext cx="5392249" cy="38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d96a0e2b3e_2_0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d96a0e2b3e_2_0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Navigačný panel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d96a0e2b3e_2_0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5.2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d96a0e2b3e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463" name="Google Shape;463;gd96a0e2b3e_2_0"/>
          <p:cNvSpPr txBox="1"/>
          <p:nvPr/>
        </p:nvSpPr>
        <p:spPr>
          <a:xfrm>
            <a:off x="4596000" y="25444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Navigačný panel administrátora, kuriéra a firmy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d96a0e2b3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75" y="1631100"/>
            <a:ext cx="901064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d96a0e2b3e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675" y="4336688"/>
            <a:ext cx="90106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d96a0e2b3e_2_0"/>
          <p:cNvSpPr txBox="1"/>
          <p:nvPr/>
        </p:nvSpPr>
        <p:spPr>
          <a:xfrm>
            <a:off x="4695988" y="5262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Navigačný panel klienta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d96a0e2b3e_0_16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d96a0e2b3e_0_16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5.2 Frontend:</a:t>
            </a:r>
            <a:endParaRPr sz="4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Kategórie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d96a0e2b3e_0_16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d96a0e2b3e_0_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477" name="Google Shape;477;gd96a0e2b3e_0_16"/>
          <p:cNvSpPr txBox="1"/>
          <p:nvPr/>
        </p:nvSpPr>
        <p:spPr>
          <a:xfrm>
            <a:off x="1463088" y="5364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Hlavná stránka klienta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d96a0e2b3e_0_16"/>
          <p:cNvSpPr txBox="1"/>
          <p:nvPr/>
        </p:nvSpPr>
        <p:spPr>
          <a:xfrm>
            <a:off x="7709413" y="6259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Konkrétna kategória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d96a0e2b3e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451" y="1841175"/>
            <a:ext cx="6073548" cy="398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d96a0e2b3e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0" y="1961229"/>
            <a:ext cx="6073550" cy="29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d96a0e2b3e_4_7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d96a0e2b3e_4_7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5.3 Frontend:</a:t>
            </a:r>
            <a:endParaRPr sz="4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Košík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d96a0e2b3e_4_7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d96a0e2b3e_4_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491" name="Google Shape;491;gd96a0e2b3e_4_7"/>
          <p:cNvSpPr txBox="1"/>
          <p:nvPr/>
        </p:nvSpPr>
        <p:spPr>
          <a:xfrm>
            <a:off x="1413863" y="584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Pridanie produktu do košíka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d96a0e2b3e_4_7"/>
          <p:cNvSpPr txBox="1"/>
          <p:nvPr/>
        </p:nvSpPr>
        <p:spPr>
          <a:xfrm>
            <a:off x="7707263" y="584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Košík s produktom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gd96a0e2b3e_4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75" y="2294950"/>
            <a:ext cx="5690798" cy="2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d96a0e2b3e_4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575" y="2294950"/>
            <a:ext cx="5760351" cy="29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d96a0e2b3e_4_21"/>
          <p:cNvPicPr preferRelativeResize="0"/>
          <p:nvPr/>
        </p:nvPicPr>
        <p:blipFill rotWithShape="1">
          <a:blip r:embed="rId3">
            <a:alphaModFix/>
          </a:blip>
          <a:srcRect r="764"/>
          <a:stretch/>
        </p:blipFill>
        <p:spPr>
          <a:xfrm>
            <a:off x="816" y="0"/>
            <a:ext cx="12191185" cy="12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d96a0e2b3e_4_21"/>
          <p:cNvSpPr txBox="1">
            <a:spLocks noGrp="1"/>
          </p:cNvSpPr>
          <p:nvPr>
            <p:ph type="title"/>
          </p:nvPr>
        </p:nvSpPr>
        <p:spPr>
          <a:xfrm>
            <a:off x="97654" y="1"/>
            <a:ext cx="72174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5.4 Frontend:</a:t>
            </a:r>
            <a:endParaRPr sz="4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sk-SK" sz="4500" b="1">
                <a:solidFill>
                  <a:schemeClr val="lt1"/>
                </a:solidFill>
              </a:rPr>
              <a:t>Objednávka</a:t>
            </a:r>
            <a:endParaRPr sz="4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d96a0e2b3e_4_21"/>
          <p:cNvSpPr/>
          <p:nvPr/>
        </p:nvSpPr>
        <p:spPr>
          <a:xfrm>
            <a:off x="10249902" y="7571"/>
            <a:ext cx="19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 Frontend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d96a0e2b3e_4_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sp>
        <p:nvSpPr>
          <p:cNvPr id="505" name="Google Shape;505;gd96a0e2b3e_4_21"/>
          <p:cNvSpPr txBox="1"/>
          <p:nvPr/>
        </p:nvSpPr>
        <p:spPr>
          <a:xfrm>
            <a:off x="1320038" y="55974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Fakturačné údaje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d96a0e2b3e_4_21"/>
          <p:cNvSpPr txBox="1"/>
          <p:nvPr/>
        </p:nvSpPr>
        <p:spPr>
          <a:xfrm>
            <a:off x="7388288" y="5583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Schválenie objednávky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d96a0e2b3e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252" y="2041200"/>
            <a:ext cx="6415324" cy="3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d96a0e2b3e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013263"/>
            <a:ext cx="4790176" cy="328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4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4"/>
          <p:cNvSpPr txBox="1">
            <a:spLocks noGrp="1"/>
          </p:cNvSpPr>
          <p:nvPr>
            <p:ph type="title"/>
          </p:nvPr>
        </p:nvSpPr>
        <p:spPr>
          <a:xfrm>
            <a:off x="2555631" y="1587712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6. ZHRNUTIE</a:t>
            </a:r>
            <a:endParaRPr/>
          </a:p>
        </p:txBody>
      </p:sp>
      <p:sp>
        <p:nvSpPr>
          <p:cNvPr id="516" name="Google Shape;516;p34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7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99073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5910470" cy="99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sk-SK" sz="5400" b="1">
                <a:solidFill>
                  <a:schemeClr val="lt1"/>
                </a:solidFill>
              </a:rPr>
              <a:t>Zhrnutie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p17"/>
          <p:cNvGrpSpPr/>
          <p:nvPr/>
        </p:nvGrpSpPr>
        <p:grpSpPr>
          <a:xfrm>
            <a:off x="-5610991" y="411869"/>
            <a:ext cx="17364640" cy="6809996"/>
            <a:chOff x="-5663678" y="-875535"/>
            <a:chExt cx="17364640" cy="6809996"/>
          </a:xfrm>
        </p:grpSpPr>
        <p:sp>
          <p:nvSpPr>
            <p:cNvPr id="526" name="Google Shape;526;p17"/>
            <p:cNvSpPr/>
            <p:nvPr/>
          </p:nvSpPr>
          <p:spPr>
            <a:xfrm>
              <a:off x="-5663678" y="-875535"/>
              <a:ext cx="6809996" cy="6809996"/>
            </a:xfrm>
            <a:prstGeom prst="blockArc">
              <a:avLst>
                <a:gd name="adj1" fmla="val 18900000"/>
                <a:gd name="adj2" fmla="val 2700000"/>
                <a:gd name="adj3" fmla="val 317"/>
              </a:avLst>
            </a:prstGeom>
            <a:noFill/>
            <a:ln w="12700" cap="flat" cmpd="sng">
              <a:solidFill>
                <a:srgbClr val="62A53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532773" y="75120"/>
              <a:ext cx="11168189" cy="954690"/>
            </a:xfrm>
            <a:prstGeom prst="rect">
              <a:avLst/>
            </a:prstGeom>
            <a:gradFill>
              <a:gsLst>
                <a:gs pos="0">
                  <a:srgbClr val="73B054"/>
                </a:gs>
                <a:gs pos="50000">
                  <a:srgbClr val="5FA92E"/>
                </a:gs>
                <a:gs pos="100000">
                  <a:srgbClr val="549B22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7"/>
            <p:cNvSpPr txBox="1"/>
            <p:nvPr/>
          </p:nvSpPr>
          <p:spPr>
            <a:xfrm>
              <a:off x="532773" y="75120"/>
              <a:ext cx="11168189" cy="95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2100" tIns="66025" rIns="66025" bIns="66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sk-SK" sz="2600" b="1" i="0" u="sng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Výsledok</a:t>
              </a:r>
              <a:r>
                <a:rPr lang="sk-SK" sz="2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Webová aplikácia na objednávanie tovaru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4601" y="34300"/>
              <a:ext cx="1036344" cy="1036344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62A53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986053" y="1264630"/>
              <a:ext cx="10714909" cy="632568"/>
            </a:xfrm>
            <a:prstGeom prst="rect">
              <a:avLst/>
            </a:prstGeom>
            <a:gradFill>
              <a:gsLst>
                <a:gs pos="0">
                  <a:srgbClr val="54B17C"/>
                </a:gs>
                <a:gs pos="50000">
                  <a:srgbClr val="2DAC6A"/>
                </a:gs>
                <a:gs pos="100000">
                  <a:srgbClr val="229D5D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7"/>
            <p:cNvSpPr txBox="1"/>
            <p:nvPr/>
          </p:nvSpPr>
          <p:spPr>
            <a:xfrm>
              <a:off x="986053" y="1264630"/>
              <a:ext cx="10714909" cy="632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210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sk-SK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Oboznámili sme sa s tvorbou procesne riadených systémov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590698" y="1185559"/>
              <a:ext cx="790710" cy="79071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4A7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125174" y="2213178"/>
              <a:ext cx="10575788" cy="632568"/>
            </a:xfrm>
            <a:prstGeom prst="rect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7"/>
            <p:cNvSpPr txBox="1"/>
            <p:nvPr/>
          </p:nvSpPr>
          <p:spPr>
            <a:xfrm>
              <a:off x="1125174" y="2213178"/>
              <a:ext cx="10575788" cy="632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210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sk-SK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Práca s jazykom Petriflow a aplikačným enginom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729819" y="2134107"/>
              <a:ext cx="790710" cy="79071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86053" y="3161727"/>
              <a:ext cx="10714909" cy="632568"/>
            </a:xfrm>
            <a:prstGeom prst="rect">
              <a:avLst/>
            </a:prstGeom>
            <a:gradFill>
              <a:gsLst>
                <a:gs pos="0">
                  <a:srgbClr val="65BAD3"/>
                </a:gs>
                <a:gs pos="50000">
                  <a:srgbClr val="44B6D4"/>
                </a:gs>
                <a:gs pos="100000">
                  <a:srgbClr val="34A5C2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7"/>
            <p:cNvSpPr txBox="1"/>
            <p:nvPr/>
          </p:nvSpPr>
          <p:spPr>
            <a:xfrm>
              <a:off x="986053" y="3161727"/>
              <a:ext cx="10714909" cy="632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210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sk-SK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Populárny framework pre frontend – Vue.js</a:t>
              </a:r>
              <a:endParaRPr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590698" y="3082656"/>
              <a:ext cx="790710" cy="79071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CB3C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532773" y="4110276"/>
              <a:ext cx="11168189" cy="632568"/>
            </a:xfrm>
            <a:prstGeom prst="rect">
              <a:avLst/>
            </a:prstGeom>
            <a:gradFill>
              <a:gsLst>
                <a:gs pos="0">
                  <a:srgbClr val="68C9FA"/>
                </a:gs>
                <a:gs pos="50000">
                  <a:srgbClr val="47C6FF"/>
                </a:gs>
                <a:gs pos="100000">
                  <a:srgbClr val="33B1E3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7"/>
            <p:cNvSpPr txBox="1"/>
            <p:nvPr/>
          </p:nvSpPr>
          <p:spPr>
            <a:xfrm>
              <a:off x="532773" y="4110276"/>
              <a:ext cx="11168189" cy="632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210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sk-SK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Rozšírenie tradičného e-shopu o možnosti viacerých typov účtov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137418" y="4031205"/>
              <a:ext cx="790710" cy="79071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0C3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8106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910470" cy="81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sk-SK" sz="5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Tím</a:t>
            </a:r>
            <a:endParaRPr sz="5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 sz="1600" b="1" i="1">
              <a:solidFill>
                <a:srgbClr val="949494"/>
              </a:solidFill>
            </a:endParaRPr>
          </a:p>
        </p:txBody>
      </p:sp>
      <p:pic>
        <p:nvPicPr>
          <p:cNvPr id="133" name="Google Shape;133;p3" descr="A person in a black jacket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l="10702" r="10702" b="10608"/>
          <a:stretch/>
        </p:blipFill>
        <p:spPr>
          <a:xfrm>
            <a:off x="281636" y="2020257"/>
            <a:ext cx="1829263" cy="248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A person smiling for the camera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r="8561" b="15583"/>
          <a:stretch/>
        </p:blipFill>
        <p:spPr>
          <a:xfrm>
            <a:off x="8119199" y="2034894"/>
            <a:ext cx="1829263" cy="250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A person wearing glasses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 r="8561" b="7230"/>
          <a:stretch/>
        </p:blipFill>
        <p:spPr>
          <a:xfrm>
            <a:off x="6163905" y="2034894"/>
            <a:ext cx="1829263" cy="247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A person with long hair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 l="10537" r="15679"/>
          <a:stretch/>
        </p:blipFill>
        <p:spPr>
          <a:xfrm>
            <a:off x="4200417" y="2020255"/>
            <a:ext cx="1829264" cy="248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 descr="A person smiling for the camera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 l="15281" t="801" r="15071" b="13596"/>
          <a:stretch/>
        </p:blipFill>
        <p:spPr>
          <a:xfrm>
            <a:off x="10065552" y="2067704"/>
            <a:ext cx="1823826" cy="247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 descr="A person taking a selfi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b="10822"/>
          <a:stretch/>
        </p:blipFill>
        <p:spPr>
          <a:xfrm>
            <a:off x="2234957" y="2020256"/>
            <a:ext cx="1839430" cy="2489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281636" y="4543934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Nicolas Macák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2292384" y="4569221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Martin Kustra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4252268" y="4726496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Simona Lopatniková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6212152" y="4569220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Roman Kočiš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8222900" y="4619796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Petra Kirschová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0131920" y="4751782"/>
            <a:ext cx="17245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Veronika Szabóová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8"/>
          <p:cNvGrpSpPr/>
          <p:nvPr/>
        </p:nvGrpSpPr>
        <p:grpSpPr>
          <a:xfrm>
            <a:off x="-19051" y="6235343"/>
            <a:ext cx="12211051" cy="647652"/>
            <a:chOff x="-19051" y="6235343"/>
            <a:chExt cx="12211051" cy="647652"/>
          </a:xfrm>
        </p:grpSpPr>
        <p:sp>
          <p:nvSpPr>
            <p:cNvPr id="548" name="Google Shape;548;p18"/>
            <p:cNvSpPr/>
            <p:nvPr/>
          </p:nvSpPr>
          <p:spPr>
            <a:xfrm>
              <a:off x="0" y="6260336"/>
              <a:ext cx="12192000" cy="597664"/>
            </a:xfrm>
            <a:prstGeom prst="rect">
              <a:avLst/>
            </a:prstGeom>
            <a:solidFill>
              <a:srgbClr val="029676"/>
            </a:solidFill>
            <a:ln w="12700" cap="flat" cmpd="sng">
              <a:solidFill>
                <a:srgbClr val="0296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" name="Google Shape;549;p18"/>
            <p:cNvGrpSpPr/>
            <p:nvPr/>
          </p:nvGrpSpPr>
          <p:grpSpPr>
            <a:xfrm>
              <a:off x="-19051" y="6251629"/>
              <a:ext cx="4654722" cy="631366"/>
              <a:chOff x="-19051" y="6251627"/>
              <a:chExt cx="4654722" cy="657140"/>
            </a:xfrm>
          </p:grpSpPr>
          <p:sp>
            <p:nvSpPr>
              <p:cNvPr id="550" name="Google Shape;550;p18"/>
              <p:cNvSpPr/>
              <p:nvPr/>
            </p:nvSpPr>
            <p:spPr>
              <a:xfrm>
                <a:off x="177140" y="6251627"/>
                <a:ext cx="4458531" cy="657140"/>
              </a:xfrm>
              <a:custGeom>
                <a:avLst/>
                <a:gdLst/>
                <a:ahLst/>
                <a:cxnLst/>
                <a:rect l="l" t="t" r="r" b="b"/>
                <a:pathLst>
                  <a:path w="4458531" h="622657" extrusionOk="0">
                    <a:moveTo>
                      <a:pt x="0" y="0"/>
                    </a:moveTo>
                    <a:lnTo>
                      <a:pt x="4458531" y="0"/>
                    </a:lnTo>
                    <a:lnTo>
                      <a:pt x="3613800" y="622657"/>
                    </a:lnTo>
                    <a:lnTo>
                      <a:pt x="0" y="605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-19051" y="6261469"/>
                <a:ext cx="4458531" cy="647298"/>
              </a:xfrm>
              <a:custGeom>
                <a:avLst/>
                <a:gdLst/>
                <a:ahLst/>
                <a:cxnLst/>
                <a:rect l="l" t="t" r="r" b="b"/>
                <a:pathLst>
                  <a:path w="4458531" h="605240" extrusionOk="0">
                    <a:moveTo>
                      <a:pt x="0" y="0"/>
                    </a:moveTo>
                    <a:lnTo>
                      <a:pt x="4458531" y="0"/>
                    </a:lnTo>
                    <a:lnTo>
                      <a:pt x="3613800" y="605240"/>
                    </a:lnTo>
                    <a:lnTo>
                      <a:pt x="0" y="605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 cmpd="sng">
                <a:solidFill>
                  <a:srgbClr val="CCCCC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8"/>
            <p:cNvGrpSpPr/>
            <p:nvPr/>
          </p:nvGrpSpPr>
          <p:grpSpPr>
            <a:xfrm>
              <a:off x="7537278" y="6235343"/>
              <a:ext cx="4654722" cy="630233"/>
              <a:chOff x="7537278" y="6235343"/>
              <a:chExt cx="4654722" cy="630233"/>
            </a:xfrm>
          </p:grpSpPr>
          <p:sp>
            <p:nvSpPr>
              <p:cNvPr id="553" name="Google Shape;553;p18"/>
              <p:cNvSpPr/>
              <p:nvPr/>
            </p:nvSpPr>
            <p:spPr>
              <a:xfrm rot="10800000">
                <a:off x="7537278" y="6235343"/>
                <a:ext cx="4458531" cy="622657"/>
              </a:xfrm>
              <a:custGeom>
                <a:avLst/>
                <a:gdLst/>
                <a:ahLst/>
                <a:cxnLst/>
                <a:rect l="l" t="t" r="r" b="b"/>
                <a:pathLst>
                  <a:path w="4458531" h="622657" extrusionOk="0">
                    <a:moveTo>
                      <a:pt x="0" y="0"/>
                    </a:moveTo>
                    <a:lnTo>
                      <a:pt x="4458531" y="0"/>
                    </a:lnTo>
                    <a:lnTo>
                      <a:pt x="3613800" y="622657"/>
                    </a:lnTo>
                    <a:lnTo>
                      <a:pt x="0" y="605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 rot="10800000">
                <a:off x="7733469" y="6260336"/>
                <a:ext cx="4458531" cy="605240"/>
              </a:xfrm>
              <a:custGeom>
                <a:avLst/>
                <a:gdLst/>
                <a:ahLst/>
                <a:cxnLst/>
                <a:rect l="l" t="t" r="r" b="b"/>
                <a:pathLst>
                  <a:path w="4458531" h="605240" extrusionOk="0">
                    <a:moveTo>
                      <a:pt x="0" y="0"/>
                    </a:moveTo>
                    <a:lnTo>
                      <a:pt x="4458531" y="0"/>
                    </a:lnTo>
                    <a:lnTo>
                      <a:pt x="3613800" y="605240"/>
                    </a:lnTo>
                    <a:lnTo>
                      <a:pt x="0" y="605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 cmpd="sng">
                <a:solidFill>
                  <a:srgbClr val="CCCCC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5" name="Google Shape;555;p18"/>
          <p:cNvSpPr txBox="1">
            <a:spLocks noGrp="1"/>
          </p:cNvSpPr>
          <p:nvPr>
            <p:ph type="title"/>
          </p:nvPr>
        </p:nvSpPr>
        <p:spPr>
          <a:xfrm>
            <a:off x="838200" y="3568574"/>
            <a:ext cx="10515600" cy="97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00"/>
              <a:buFont typeface="Calibri"/>
              <a:buNone/>
            </a:pPr>
            <a:r>
              <a:rPr lang="sk-SK" sz="6600" b="1">
                <a:solidFill>
                  <a:srgbClr val="595959"/>
                </a:solidFill>
              </a:rPr>
              <a:t>Ďakujeme za pozornosť</a:t>
            </a:r>
            <a:endParaRPr sz="6600" b="1">
              <a:solidFill>
                <a:srgbClr val="595959"/>
              </a:solidFill>
            </a:endParaRPr>
          </a:p>
        </p:txBody>
      </p:sp>
      <p:sp>
        <p:nvSpPr>
          <p:cNvPr id="556" name="Google Shape;556;p18"/>
          <p:cNvSpPr txBox="1">
            <a:spLocks noGrp="1"/>
          </p:cNvSpPr>
          <p:nvPr>
            <p:ph type="ftr" idx="11"/>
          </p:nvPr>
        </p:nvSpPr>
        <p:spPr>
          <a:xfrm>
            <a:off x="4029075" y="638449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chemeClr val="lt1"/>
                </a:solidFill>
              </a:rPr>
              <a:t>© 2021 TP, STU FEI</a:t>
            </a:r>
            <a:endParaRPr/>
          </a:p>
        </p:txBody>
      </p:sp>
      <p:pic>
        <p:nvPicPr>
          <p:cNvPr id="557" name="Google Shape;5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1" y="0"/>
            <a:ext cx="12218503" cy="214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78187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9"/>
          <p:cNvSpPr txBox="1">
            <a:spLocks noGrp="1"/>
          </p:cNvSpPr>
          <p:nvPr>
            <p:ph type="title"/>
          </p:nvPr>
        </p:nvSpPr>
        <p:spPr>
          <a:xfrm>
            <a:off x="347870" y="61534"/>
            <a:ext cx="5562600" cy="72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sk-SK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Zdroje obrázkov</a:t>
            </a:r>
            <a:endParaRPr sz="5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9"/>
          <p:cNvSpPr txBox="1">
            <a:spLocks noGrp="1"/>
          </p:cNvSpPr>
          <p:nvPr>
            <p:ph type="body" idx="1"/>
          </p:nvPr>
        </p:nvSpPr>
        <p:spPr>
          <a:xfrm>
            <a:off x="66669" y="1154097"/>
            <a:ext cx="12058662" cy="552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E-shop [1]</a:t>
            </a:r>
            <a:r>
              <a:rPr lang="sk-SK" sz="1800">
                <a:solidFill>
                  <a:srgbClr val="595959"/>
                </a:solidFill>
              </a:rPr>
              <a:t>:  </a:t>
            </a:r>
            <a:r>
              <a:rPr lang="sk-SK" sz="1800" u="sng">
                <a:solidFill>
                  <a:srgbClr val="02967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http://storia.nocleginaplus.net/online-store-icon/</a:t>
            </a:r>
            <a:endParaRPr sz="1800">
              <a:solidFill>
                <a:srgbClr val="029676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Sashe [2]</a:t>
            </a:r>
            <a:r>
              <a:rPr lang="sk-SK" sz="1800">
                <a:solidFill>
                  <a:srgbClr val="595959"/>
                </a:solidFill>
              </a:rPr>
              <a:t>: </a:t>
            </a:r>
            <a:r>
              <a:rPr lang="sk-SK" sz="1800" u="sng">
                <a:solidFill>
                  <a:srgbClr val="02967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https://www.sashe.sk/</a:t>
            </a:r>
            <a:endParaRPr sz="1800" b="1">
              <a:solidFill>
                <a:srgbClr val="029676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Etsy [3]</a:t>
            </a:r>
            <a:r>
              <a:rPr lang="sk-SK" sz="1800">
                <a:solidFill>
                  <a:srgbClr val="595959"/>
                </a:solidFill>
              </a:rPr>
              <a:t>: </a:t>
            </a:r>
            <a:r>
              <a:rPr lang="sk-SK" sz="1800" u="sng">
                <a:solidFill>
                  <a:srgbClr val="02967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https://apps.apple.com/sk/app/etsy-custom-creative-goods/id477128284</a:t>
            </a:r>
            <a:endParaRPr sz="1800">
              <a:solidFill>
                <a:srgbClr val="029676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Heureka [4]</a:t>
            </a:r>
            <a:r>
              <a:rPr lang="sk-SK" sz="1800">
                <a:solidFill>
                  <a:srgbClr val="595959"/>
                </a:solidFill>
              </a:rPr>
              <a:t>:  </a:t>
            </a:r>
            <a:r>
              <a:rPr lang="sk-SK" sz="1800" u="sng">
                <a:solidFill>
                  <a:srgbClr val="02967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https://www.heureka.sk/</a:t>
            </a:r>
            <a:endParaRPr sz="1800">
              <a:solidFill>
                <a:srgbClr val="029676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Alza [5]</a:t>
            </a:r>
            <a:r>
              <a:rPr lang="sk-SK" sz="1800">
                <a:solidFill>
                  <a:srgbClr val="595959"/>
                </a:solidFill>
              </a:rPr>
              <a:t>: </a:t>
            </a:r>
            <a:r>
              <a:rPr lang="sk-SK" sz="1800" u="sng">
                <a:solidFill>
                  <a:srgbClr val="02967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https://techpit.sk/wp-content/uploads/2019/07/alza-mimozemstan.jpg</a:t>
            </a:r>
            <a:endParaRPr sz="1800">
              <a:solidFill>
                <a:srgbClr val="029676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29676"/>
              </a:buClr>
              <a:buSzPts val="1800"/>
              <a:buFont typeface="Noto Sans Symbols"/>
              <a:buChar char="❖"/>
            </a:pPr>
            <a:r>
              <a:rPr lang="sk-SK" sz="1800" b="1">
                <a:solidFill>
                  <a:srgbClr val="595959"/>
                </a:solidFill>
              </a:rPr>
              <a:t>Vue [6]</a:t>
            </a:r>
            <a:r>
              <a:rPr lang="sk-SK" sz="1800">
                <a:solidFill>
                  <a:srgbClr val="595959"/>
                </a:solidFill>
              </a:rPr>
              <a:t>:  </a:t>
            </a:r>
            <a:r>
              <a:rPr lang="sk-SK" sz="1800">
                <a:solidFill>
                  <a:srgbClr val="029676"/>
                </a:solidFill>
              </a:rPr>
              <a:t>https://vuejs.org/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2555631" y="1534704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2. MOTIVÁCIA</a:t>
            </a:r>
            <a:endParaRPr sz="5400" b="1">
              <a:solidFill>
                <a:srgbClr val="029676"/>
              </a:solidFill>
            </a:endParaRPr>
          </a:p>
        </p:txBody>
      </p:sp>
      <p:sp>
        <p:nvSpPr>
          <p:cNvPr id="154" name="Google Shape;15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/>
              <a:t>© 2020 Petra Kirschová, STU FEI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5"/>
          <p:cNvCxnSpPr/>
          <p:nvPr/>
        </p:nvCxnSpPr>
        <p:spPr>
          <a:xfrm rot="10800000">
            <a:off x="4134117" y="2142898"/>
            <a:ext cx="1153378" cy="8918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/>
          <p:nvPr/>
        </p:nvCxnSpPr>
        <p:spPr>
          <a:xfrm flipH="1">
            <a:off x="3636907" y="4539977"/>
            <a:ext cx="1654352" cy="97157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" name="Google Shape;164;p5"/>
          <p:cNvCxnSpPr/>
          <p:nvPr/>
        </p:nvCxnSpPr>
        <p:spPr>
          <a:xfrm rot="10800000" flipH="1">
            <a:off x="6900741" y="2142898"/>
            <a:ext cx="974542" cy="8255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5" name="Google Shape;165;p5"/>
          <p:cNvCxnSpPr/>
          <p:nvPr/>
        </p:nvCxnSpPr>
        <p:spPr>
          <a:xfrm>
            <a:off x="6900741" y="4539977"/>
            <a:ext cx="1322561" cy="8255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6" name="Google Shape;166;p5"/>
          <p:cNvGrpSpPr/>
          <p:nvPr/>
        </p:nvGrpSpPr>
        <p:grpSpPr>
          <a:xfrm>
            <a:off x="7569439" y="934212"/>
            <a:ext cx="1975315" cy="1916463"/>
            <a:chOff x="16415" y="3329016"/>
            <a:chExt cx="2239925" cy="2162111"/>
          </a:xfrm>
        </p:grpSpPr>
        <p:sp>
          <p:nvSpPr>
            <p:cNvPr id="167" name="Google Shape;167;p5"/>
            <p:cNvSpPr/>
            <p:nvPr/>
          </p:nvSpPr>
          <p:spPr>
            <a:xfrm>
              <a:off x="16415" y="3329016"/>
              <a:ext cx="2239925" cy="2162111"/>
            </a:xfrm>
            <a:prstGeom prst="ellipse">
              <a:avLst/>
            </a:prstGeom>
            <a:solidFill>
              <a:srgbClr val="62A53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252585" y="3658336"/>
              <a:ext cx="1767585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875" tIns="15875" rIns="15875" bIns="1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Procesne riadený systém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2629417" y="999066"/>
            <a:ext cx="1988478" cy="1916463"/>
            <a:chOff x="4931972" y="3346562"/>
            <a:chExt cx="2239925" cy="2162111"/>
          </a:xfrm>
        </p:grpSpPr>
        <p:sp>
          <p:nvSpPr>
            <p:cNvPr id="170" name="Google Shape;170;p5"/>
            <p:cNvSpPr/>
            <p:nvPr/>
          </p:nvSpPr>
          <p:spPr>
            <a:xfrm>
              <a:off x="4931972" y="3346562"/>
              <a:ext cx="2239925" cy="2162111"/>
            </a:xfrm>
            <a:prstGeom prst="ellipse">
              <a:avLst/>
            </a:prstGeom>
            <a:solidFill>
              <a:srgbClr val="34A76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5074629" y="3726019"/>
              <a:ext cx="1946836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Popularita internetových obchodov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9243331" y="2810919"/>
            <a:ext cx="1975315" cy="1916463"/>
            <a:chOff x="5402042" y="109179"/>
            <a:chExt cx="2239925" cy="2162111"/>
          </a:xfrm>
        </p:grpSpPr>
        <p:sp>
          <p:nvSpPr>
            <p:cNvPr id="173" name="Google Shape;173;p5"/>
            <p:cNvSpPr/>
            <p:nvPr/>
          </p:nvSpPr>
          <p:spPr>
            <a:xfrm>
              <a:off x="5402042" y="109179"/>
              <a:ext cx="2239925" cy="2162111"/>
            </a:xfrm>
            <a:prstGeom prst="ellipse">
              <a:avLst/>
            </a:prstGeom>
            <a:solidFill>
              <a:srgbClr val="43C1A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5630879" y="467262"/>
              <a:ext cx="1782249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Dynamický obsah aplikácie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973354" y="2766207"/>
            <a:ext cx="1975315" cy="1916463"/>
            <a:chOff x="0" y="120789"/>
            <a:chExt cx="2239925" cy="2162111"/>
          </a:xfrm>
        </p:grpSpPr>
        <p:sp>
          <p:nvSpPr>
            <p:cNvPr id="176" name="Google Shape;176;p5"/>
            <p:cNvSpPr/>
            <p:nvPr/>
          </p:nvSpPr>
          <p:spPr>
            <a:xfrm>
              <a:off x="0" y="120789"/>
              <a:ext cx="2239925" cy="2162111"/>
            </a:xfrm>
            <a:prstGeom prst="ellipse">
              <a:avLst/>
            </a:prstGeom>
            <a:solidFill>
              <a:srgbClr val="50C3F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328029" y="437423"/>
              <a:ext cx="1583867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Viacero typov používateľov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7572752" y="4509815"/>
            <a:ext cx="1975315" cy="1916463"/>
            <a:chOff x="7872352" y="1365090"/>
            <a:chExt cx="2239925" cy="2162111"/>
          </a:xfrm>
        </p:grpSpPr>
        <p:sp>
          <p:nvSpPr>
            <p:cNvPr id="179" name="Google Shape;179;p5"/>
            <p:cNvSpPr/>
            <p:nvPr/>
          </p:nvSpPr>
          <p:spPr>
            <a:xfrm>
              <a:off x="7872352" y="1365090"/>
              <a:ext cx="2239925" cy="2162111"/>
            </a:xfrm>
            <a:prstGeom prst="ellipse">
              <a:avLst/>
            </a:prstGeom>
            <a:solidFill>
              <a:srgbClr val="4CB3C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8215410" y="1696675"/>
              <a:ext cx="1583867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Osvojiť si nové vedomosti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81063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910470" cy="81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sk-SK" sz="5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Motivácia práce</a:t>
            </a:r>
            <a:endParaRPr sz="5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6516620" y="4654750"/>
            <a:ext cx="6109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5"/>
          <p:cNvGrpSpPr/>
          <p:nvPr/>
        </p:nvGrpSpPr>
        <p:grpSpPr>
          <a:xfrm>
            <a:off x="2649251" y="4509815"/>
            <a:ext cx="1975315" cy="1916463"/>
            <a:chOff x="16415" y="3329016"/>
            <a:chExt cx="2239925" cy="2162111"/>
          </a:xfrm>
        </p:grpSpPr>
        <p:sp>
          <p:nvSpPr>
            <p:cNvPr id="185" name="Google Shape;185;p5"/>
            <p:cNvSpPr/>
            <p:nvPr/>
          </p:nvSpPr>
          <p:spPr>
            <a:xfrm>
              <a:off x="16415" y="3329016"/>
              <a:ext cx="2239925" cy="2162111"/>
            </a:xfrm>
            <a:prstGeom prst="ellipse">
              <a:avLst/>
            </a:prstGeom>
            <a:solidFill>
              <a:srgbClr val="056E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238771" y="3694726"/>
              <a:ext cx="1795211" cy="1528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875" tIns="15875" rIns="15875" bIns="1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sk-SK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Triedenie a filtrovanie produktov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7" name="Google Shape;187;p5"/>
          <p:cNvCxnSpPr>
            <a:endCxn id="173" idx="2"/>
          </p:cNvCxnSpPr>
          <p:nvPr/>
        </p:nvCxnSpPr>
        <p:spPr>
          <a:xfrm>
            <a:off x="7233931" y="3754150"/>
            <a:ext cx="2009400" cy="1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5"/>
          <p:cNvCxnSpPr>
            <a:endCxn id="176" idx="6"/>
          </p:cNvCxnSpPr>
          <p:nvPr/>
        </p:nvCxnSpPr>
        <p:spPr>
          <a:xfrm rot="10800000">
            <a:off x="2948669" y="3724438"/>
            <a:ext cx="2009400" cy="2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  <p:pic>
        <p:nvPicPr>
          <p:cNvPr id="190" name="Google Shape;190;p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227" y="2386653"/>
            <a:ext cx="2617042" cy="2617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3. CIELE PRÁCE</a:t>
            </a:r>
            <a:endParaRPr sz="5400" b="1">
              <a:solidFill>
                <a:srgbClr val="029676"/>
              </a:solidFill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r="767"/>
          <a:stretch/>
        </p:blipFill>
        <p:spPr>
          <a:xfrm>
            <a:off x="816" y="0"/>
            <a:ext cx="12191184" cy="145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5910470" cy="145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sk-SK" sz="5000" b="1">
                <a:solidFill>
                  <a:schemeClr val="lt1"/>
                </a:solidFill>
              </a:rPr>
              <a:t>Ciele tímového projektu</a:t>
            </a:r>
            <a:endParaRPr sz="5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144160" y="2016530"/>
            <a:ext cx="11880235" cy="3867984"/>
            <a:chOff x="3482" y="563176"/>
            <a:chExt cx="11880235" cy="3867984"/>
          </a:xfrm>
        </p:grpSpPr>
        <p:sp>
          <p:nvSpPr>
            <p:cNvPr id="208" name="Google Shape;208;p7"/>
            <p:cNvSpPr/>
            <p:nvPr/>
          </p:nvSpPr>
          <p:spPr>
            <a:xfrm>
              <a:off x="3482" y="563176"/>
              <a:ext cx="2762845" cy="3867983"/>
            </a:xfrm>
            <a:prstGeom prst="rect">
              <a:avLst/>
            </a:prstGeom>
            <a:solidFill>
              <a:srgbClr val="CDE7DF">
                <a:alpha val="89411"/>
              </a:srgbClr>
            </a:solidFill>
            <a:ln w="9525" cap="flat" cmpd="sng">
              <a:solidFill>
                <a:srgbClr val="CDE7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3482" y="2033010"/>
              <a:ext cx="2762845" cy="23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5400" tIns="330200" rIns="215400" bIns="330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Calibri"/>
                <a:buNone/>
              </a:pPr>
              <a:r>
                <a:rPr lang="sk-SK" sz="2300" b="1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Analýza dostupných riešení a nástrojov. </a:t>
              </a:r>
              <a:endParaRPr sz="23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04707" y="949975"/>
              <a:ext cx="1160395" cy="1160395"/>
            </a:xfrm>
            <a:prstGeom prst="ellipse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974643" y="1119911"/>
              <a:ext cx="820523" cy="8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50" tIns="12700" rIns="904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sk-SK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482" y="4431088"/>
              <a:ext cx="2762845" cy="72"/>
            </a:xfrm>
            <a:prstGeom prst="rect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42612" y="563176"/>
              <a:ext cx="2762845" cy="3867983"/>
            </a:xfrm>
            <a:prstGeom prst="rect">
              <a:avLst/>
            </a:prstGeom>
            <a:solidFill>
              <a:srgbClr val="CDE7DF">
                <a:alpha val="89411"/>
              </a:srgbClr>
            </a:solidFill>
            <a:ln w="9525" cap="flat" cmpd="sng">
              <a:solidFill>
                <a:srgbClr val="CDE7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3042612" y="2033010"/>
              <a:ext cx="2762845" cy="23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5400" tIns="330200" rIns="215400" bIns="330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200"/>
                <a:buFont typeface="Calibri"/>
                <a:buNone/>
              </a:pPr>
              <a:r>
                <a:rPr lang="sk-SK" sz="2200" b="1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Oboznámenie sa s procesne riadenými systémami v jazyku Petriflow.</a:t>
              </a:r>
              <a:endParaRPr sz="2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843837" y="949975"/>
              <a:ext cx="1160395" cy="1160395"/>
            </a:xfrm>
            <a:prstGeom prst="ellipse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 txBox="1"/>
            <p:nvPr/>
          </p:nvSpPr>
          <p:spPr>
            <a:xfrm>
              <a:off x="4013773" y="1119911"/>
              <a:ext cx="820523" cy="8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50" tIns="12700" rIns="904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sk-SK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042612" y="4431088"/>
              <a:ext cx="2762845" cy="72"/>
            </a:xfrm>
            <a:prstGeom prst="rect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081742" y="563176"/>
              <a:ext cx="2762845" cy="3867983"/>
            </a:xfrm>
            <a:prstGeom prst="rect">
              <a:avLst/>
            </a:prstGeom>
            <a:solidFill>
              <a:srgbClr val="CDE7DF">
                <a:alpha val="89411"/>
              </a:srgbClr>
            </a:solidFill>
            <a:ln w="9525" cap="flat" cmpd="sng">
              <a:solidFill>
                <a:srgbClr val="CDE7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 txBox="1"/>
            <p:nvPr/>
          </p:nvSpPr>
          <p:spPr>
            <a:xfrm>
              <a:off x="6081742" y="2033010"/>
              <a:ext cx="2762845" cy="23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5400" tIns="330200" rIns="215400" bIns="330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Calibri"/>
                <a:buNone/>
              </a:pPr>
              <a:r>
                <a:rPr lang="sk-SK" sz="2300" b="1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Implementácia backendovej časti aplikácie.</a:t>
              </a:r>
              <a:endParaRPr sz="23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882967" y="949975"/>
              <a:ext cx="1160395" cy="1160395"/>
            </a:xfrm>
            <a:prstGeom prst="ellipse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 txBox="1"/>
            <p:nvPr/>
          </p:nvSpPr>
          <p:spPr>
            <a:xfrm>
              <a:off x="7052903" y="1119911"/>
              <a:ext cx="820523" cy="8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50" tIns="12700" rIns="904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sk-SK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081742" y="4431088"/>
              <a:ext cx="2762845" cy="72"/>
            </a:xfrm>
            <a:prstGeom prst="rect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9120872" y="563176"/>
              <a:ext cx="2762845" cy="3867983"/>
            </a:xfrm>
            <a:prstGeom prst="rect">
              <a:avLst/>
            </a:prstGeom>
            <a:solidFill>
              <a:srgbClr val="CDE7DF">
                <a:alpha val="89411"/>
              </a:srgbClr>
            </a:solidFill>
            <a:ln w="9525" cap="flat" cmpd="sng">
              <a:solidFill>
                <a:srgbClr val="CDE7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9120872" y="2033010"/>
              <a:ext cx="2762845" cy="2320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5400" tIns="330200" rIns="215400" bIns="3302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Calibri"/>
                <a:buNone/>
              </a:pPr>
              <a:r>
                <a:rPr lang="sk-SK" sz="2300" b="1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Implementácia frontendovej časti aplikácie.</a:t>
              </a:r>
              <a:endParaRPr sz="23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9922097" y="949975"/>
              <a:ext cx="1160395" cy="1160395"/>
            </a:xfrm>
            <a:prstGeom prst="ellipse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10092033" y="1119911"/>
              <a:ext cx="820523" cy="820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50" tIns="12700" rIns="904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sk-SK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9120872" y="4431088"/>
              <a:ext cx="2762845" cy="72"/>
            </a:xfrm>
            <a:prstGeom prst="rect">
              <a:avLst/>
            </a:prstGeom>
            <a:gradFill>
              <a:gsLst>
                <a:gs pos="0">
                  <a:srgbClr val="5EC7AB"/>
                </a:gs>
                <a:gs pos="50000">
                  <a:srgbClr val="3BC7A6"/>
                </a:gs>
                <a:gs pos="100000">
                  <a:srgbClr val="2EB696"/>
                </a:gs>
              </a:gsLst>
              <a:lin ang="5400000" scaled="0"/>
            </a:gradFill>
            <a:ln w="9525" cap="flat" cmpd="sng">
              <a:solidFill>
                <a:srgbClr val="43C1A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sk-SK" sz="1600" b="1" i="1">
                <a:solidFill>
                  <a:srgbClr val="949494"/>
                </a:solidFill>
              </a:rPr>
              <a:t>© 2021 TP, STU FEI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9676"/>
              </a:buClr>
              <a:buSzPts val="8000"/>
              <a:buFont typeface="Calibri"/>
              <a:buNone/>
            </a:pPr>
            <a:r>
              <a:rPr lang="sk-SK" sz="8000" b="1">
                <a:solidFill>
                  <a:srgbClr val="029676"/>
                </a:solidFill>
              </a:rPr>
              <a:t>4. ANALÝZA</a:t>
            </a:r>
            <a:endParaRPr sz="5400" b="1">
              <a:solidFill>
                <a:srgbClr val="029676"/>
              </a:solidFill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0" y="6356350"/>
            <a:ext cx="29479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sk-SK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2021 TP, STU FEI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9"/>
          <p:cNvGrpSpPr/>
          <p:nvPr/>
        </p:nvGrpSpPr>
        <p:grpSpPr>
          <a:xfrm>
            <a:off x="-1302" y="2849219"/>
            <a:ext cx="12191997" cy="909190"/>
            <a:chOff x="0" y="1625867"/>
            <a:chExt cx="12191997" cy="590083"/>
          </a:xfrm>
        </p:grpSpPr>
        <p:sp>
          <p:nvSpPr>
            <p:cNvPr id="246" name="Google Shape;246;p9"/>
            <p:cNvSpPr/>
            <p:nvPr/>
          </p:nvSpPr>
          <p:spPr>
            <a:xfrm>
              <a:off x="0" y="1625869"/>
              <a:ext cx="3279939" cy="590081"/>
            </a:xfrm>
            <a:custGeom>
              <a:avLst/>
              <a:gdLst/>
              <a:ahLst/>
              <a:cxnLst/>
              <a:rect l="l" t="t" r="r" b="b"/>
              <a:pathLst>
                <a:path w="3279939" h="590081" extrusionOk="0">
                  <a:moveTo>
                    <a:pt x="6652" y="590081"/>
                  </a:moveTo>
                  <a:cubicBezTo>
                    <a:pt x="4435" y="393387"/>
                    <a:pt x="2217" y="196694"/>
                    <a:pt x="0" y="0"/>
                  </a:cubicBezTo>
                  <a:lnTo>
                    <a:pt x="3279939" y="0"/>
                  </a:lnTo>
                  <a:lnTo>
                    <a:pt x="2692785" y="584843"/>
                  </a:lnTo>
                  <a:lnTo>
                    <a:pt x="6652" y="59008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792469" y="1625869"/>
              <a:ext cx="4114800" cy="590081"/>
            </a:xfrm>
            <a:custGeom>
              <a:avLst/>
              <a:gdLst/>
              <a:ahLst/>
              <a:cxnLst/>
              <a:rect l="l" t="t" r="r" b="b"/>
              <a:pathLst>
                <a:path w="4135794" h="590081" extrusionOk="0">
                  <a:moveTo>
                    <a:pt x="0" y="590081"/>
                  </a:moveTo>
                  <a:lnTo>
                    <a:pt x="615015" y="0"/>
                  </a:lnTo>
                  <a:lnTo>
                    <a:pt x="4135794" y="3412"/>
                  </a:lnTo>
                  <a:lnTo>
                    <a:pt x="3551545" y="590081"/>
                  </a:lnTo>
                  <a:lnTo>
                    <a:pt x="0" y="590081"/>
                  </a:lnTo>
                  <a:close/>
                </a:path>
              </a:pathLst>
            </a:custGeom>
            <a:solidFill>
              <a:srgbClr val="0296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235035" y="1625867"/>
              <a:ext cx="4114800" cy="590081"/>
            </a:xfrm>
            <a:custGeom>
              <a:avLst/>
              <a:gdLst/>
              <a:ahLst/>
              <a:cxnLst/>
              <a:rect l="l" t="t" r="r" b="b"/>
              <a:pathLst>
                <a:path w="4135794" h="590081" extrusionOk="0">
                  <a:moveTo>
                    <a:pt x="0" y="590081"/>
                  </a:moveTo>
                  <a:lnTo>
                    <a:pt x="615015" y="0"/>
                  </a:lnTo>
                  <a:lnTo>
                    <a:pt x="4135794" y="3412"/>
                  </a:lnTo>
                  <a:lnTo>
                    <a:pt x="3551545" y="590081"/>
                  </a:lnTo>
                  <a:lnTo>
                    <a:pt x="0" y="590081"/>
                  </a:lnTo>
                  <a:close/>
                </a:path>
              </a:pathLst>
            </a:custGeom>
            <a:solidFill>
              <a:srgbClr val="0296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8912058" y="1625868"/>
              <a:ext cx="3279939" cy="590081"/>
            </a:xfrm>
            <a:custGeom>
              <a:avLst/>
              <a:gdLst/>
              <a:ahLst/>
              <a:cxnLst/>
              <a:rect l="l" t="t" r="r" b="b"/>
              <a:pathLst>
                <a:path w="3279939" h="590081" extrusionOk="0">
                  <a:moveTo>
                    <a:pt x="6652" y="590081"/>
                  </a:moveTo>
                  <a:cubicBezTo>
                    <a:pt x="4435" y="393387"/>
                    <a:pt x="2217" y="196694"/>
                    <a:pt x="0" y="0"/>
                  </a:cubicBezTo>
                  <a:lnTo>
                    <a:pt x="3279939" y="0"/>
                  </a:lnTo>
                  <a:lnTo>
                    <a:pt x="2692785" y="584843"/>
                  </a:lnTo>
                  <a:lnTo>
                    <a:pt x="6652" y="59008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9"/>
          <p:cNvSpPr txBox="1">
            <a:spLocks noGrp="1"/>
          </p:cNvSpPr>
          <p:nvPr>
            <p:ph type="title" idx="4294967295"/>
          </p:nvPr>
        </p:nvSpPr>
        <p:spPr>
          <a:xfrm>
            <a:off x="-2" y="2849218"/>
            <a:ext cx="12192002" cy="90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Internetový obchod</a:t>
            </a:r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sldNum" idx="12"/>
          </p:nvPr>
        </p:nvSpPr>
        <p:spPr>
          <a:xfrm>
            <a:off x="11079843" y="9951849"/>
            <a:ext cx="9679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sk-SK"/>
              <a:t>9</a:t>
            </a:fld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3435640" y="6142505"/>
            <a:ext cx="556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7676407" y="6137013"/>
            <a:ext cx="556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[6]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10250718" y="3059026"/>
            <a:ext cx="1941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k-SK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ANALÝZA</a:t>
            </a:r>
            <a:endParaRPr sz="2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9" descr="Text, white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031" y="330629"/>
            <a:ext cx="3612272" cy="189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 descr="A picture containing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9734" y="3928110"/>
            <a:ext cx="4411660" cy="275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1133" y="164173"/>
            <a:ext cx="2476715" cy="22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9817468" y="6394450"/>
            <a:ext cx="24363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Alza.sk [5]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8678843" y="2324948"/>
            <a:ext cx="3018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Etsy.sk [3]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3240217" y="2243076"/>
            <a:ext cx="3018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Sashe.sk [2]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9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532" y="4690394"/>
            <a:ext cx="5721704" cy="14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 txBox="1"/>
          <p:nvPr/>
        </p:nvSpPr>
        <p:spPr>
          <a:xfrm>
            <a:off x="3911649" y="6211888"/>
            <a:ext cx="3018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sk-SK" sz="1800" b="1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Heureka.sk [4]</a:t>
            </a:r>
            <a:endParaRPr sz="1800" b="1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balíka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Widescreen</PresentationFormat>
  <Paragraphs>216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Noto Sans Symbols</vt:lpstr>
      <vt:lpstr>Office Theme</vt:lpstr>
      <vt:lpstr>Office Theme</vt:lpstr>
      <vt:lpstr>WEBOVÁ APLIKÁCIA NA OBJEDNÁVANIE TOVARU</vt:lpstr>
      <vt:lpstr>1. PREDSTAVENIE TÍMU</vt:lpstr>
      <vt:lpstr>Tím</vt:lpstr>
      <vt:lpstr>2. MOTIVÁCIA</vt:lpstr>
      <vt:lpstr>Motivácia práce</vt:lpstr>
      <vt:lpstr>3. CIELE PRÁCE</vt:lpstr>
      <vt:lpstr>Ciele tímového projektu</vt:lpstr>
      <vt:lpstr>4. ANALÝZA</vt:lpstr>
      <vt:lpstr>Internetový obchod</vt:lpstr>
      <vt:lpstr>Petriflow</vt:lpstr>
      <vt:lpstr>Aplikačný engine</vt:lpstr>
      <vt:lpstr>Vue.js</vt:lpstr>
      <vt:lpstr>5. OPIS RIEŠENIA</vt:lpstr>
      <vt:lpstr>Príklad procesu</vt:lpstr>
      <vt:lpstr>Komunikácia s Petriflow</vt:lpstr>
      <vt:lpstr>Prihlásenie a registrácia</vt:lpstr>
      <vt:lpstr>Profil - Administrátor</vt:lpstr>
      <vt:lpstr>Profil - Kuriér</vt:lpstr>
      <vt:lpstr>Profil - Kuriér</vt:lpstr>
      <vt:lpstr>Profil - Firma</vt:lpstr>
      <vt:lpstr>Profil - Firma</vt:lpstr>
      <vt:lpstr>Verejný profil - Firma</vt:lpstr>
      <vt:lpstr>Profil - Klient</vt:lpstr>
      <vt:lpstr>Navigačný panel</vt:lpstr>
      <vt:lpstr>5.2 Frontend: Kategórie</vt:lpstr>
      <vt:lpstr>5.3 Frontend: Košík</vt:lpstr>
      <vt:lpstr>5.4 Frontend: Objednávka</vt:lpstr>
      <vt:lpstr>6. ZHRNUTIE</vt:lpstr>
      <vt:lpstr>Zhrnutie</vt:lpstr>
      <vt:lpstr>Ďakujeme za pozornosť</vt:lpstr>
      <vt:lpstr>Zdroje obrázkov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WEBOVÁ APLIKÁCIA NA OBJEDNÁVANIE TOVARU</dc:title>
  <dc:creator>Petra Kirschová</dc:creator>
  <cp:lastModifiedBy>Petra Kirschová</cp:lastModifiedBy>
  <cp:revision>2</cp:revision>
  <dcterms:created xsi:type="dcterms:W3CDTF">2020-01-23T10:15:13Z</dcterms:created>
  <dcterms:modified xsi:type="dcterms:W3CDTF">2021-05-21T21:37:08Z</dcterms:modified>
</cp:coreProperties>
</file>